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76" r:id="rId14"/>
    <p:sldId id="354" r:id="rId15"/>
    <p:sldId id="360" r:id="rId16"/>
    <p:sldId id="366" r:id="rId17"/>
    <p:sldId id="356" r:id="rId18"/>
    <p:sldId id="357" r:id="rId19"/>
    <p:sldId id="367" r:id="rId20"/>
    <p:sldId id="368" r:id="rId21"/>
    <p:sldId id="35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59" r:id="rId30"/>
    <p:sldId id="361" r:id="rId31"/>
    <p:sldId id="362" r:id="rId32"/>
    <p:sldId id="337" r:id="rId33"/>
    <p:sldId id="291" r:id="rId34"/>
    <p:sldId id="343" r:id="rId35"/>
    <p:sldId id="292" r:id="rId36"/>
    <p:sldId id="293" r:id="rId37"/>
    <p:sldId id="296" r:id="rId38"/>
    <p:sldId id="297" r:id="rId39"/>
    <p:sldId id="298" r:id="rId40"/>
    <p:sldId id="299" r:id="rId41"/>
    <p:sldId id="300" r:id="rId42"/>
    <p:sldId id="342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34" r:id="rId51"/>
    <p:sldId id="328" r:id="rId52"/>
    <p:sldId id="327" r:id="rId53"/>
    <p:sldId id="329" r:id="rId54"/>
    <p:sldId id="324" r:id="rId55"/>
    <p:sldId id="330" r:id="rId56"/>
    <p:sldId id="332" r:id="rId57"/>
    <p:sldId id="314" r:id="rId58"/>
    <p:sldId id="318" r:id="rId59"/>
    <p:sldId id="320" r:id="rId60"/>
    <p:sldId id="335" r:id="rId61"/>
    <p:sldId id="321" r:id="rId62"/>
    <p:sldId id="322" r:id="rId63"/>
    <p:sldId id="317" r:id="rId64"/>
    <p:sldId id="315" r:id="rId65"/>
    <p:sldId id="309" r:id="rId66"/>
    <p:sldId id="336" r:id="rId67"/>
    <p:sldId id="341" r:id="rId68"/>
    <p:sldId id="331" r:id="rId69"/>
    <p:sldId id="323" r:id="rId70"/>
    <p:sldId id="258" r:id="rId71"/>
    <p:sldId id="311" r:id="rId72"/>
    <p:sldId id="312" r:id="rId73"/>
    <p:sldId id="345" r:id="rId74"/>
    <p:sldId id="340" r:id="rId75"/>
    <p:sldId id="339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106" d="100"/>
          <a:sy n="106" d="100"/>
        </p:scale>
        <p:origin x="2394" y="10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7.xml"/><Relationship Id="rId7" Type="http://schemas.openxmlformats.org/officeDocument/2006/relationships/image" Target="../media/image2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5.png"/><Relationship Id="rId5" Type="http://schemas.openxmlformats.org/officeDocument/2006/relationships/tags" Target="../tags/tag29.xml"/><Relationship Id="rId10" Type="http://schemas.openxmlformats.org/officeDocument/2006/relationships/image" Target="../media/image6.png"/><Relationship Id="rId4" Type="http://schemas.openxmlformats.org/officeDocument/2006/relationships/tags" Target="../tags/tag2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1.xml"/><Relationship Id="rId16" Type="http://schemas.openxmlformats.org/officeDocument/2006/relationships/image" Target="../media/image36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9.png"/><Relationship Id="rId5" Type="http://schemas.openxmlformats.org/officeDocument/2006/relationships/tags" Target="../tags/tag34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34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9.png"/><Relationship Id="rId5" Type="http://schemas.openxmlformats.org/officeDocument/2006/relationships/tags" Target="../tags/tag42.xml"/><Relationship Id="rId1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tags" Target="../tags/tag41.xml"/><Relationship Id="rId9" Type="http://schemas.openxmlformats.org/officeDocument/2006/relationships/image" Target="../media/image37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4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8.xml"/><Relationship Id="rId7" Type="http://schemas.openxmlformats.org/officeDocument/2006/relationships/image" Target="../media/image4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1.png"/><Relationship Id="rId5" Type="http://schemas.openxmlformats.org/officeDocument/2006/relationships/tags" Target="../tags/tag60.xml"/><Relationship Id="rId10" Type="http://schemas.openxmlformats.org/officeDocument/2006/relationships/image" Target="../media/image50.png"/><Relationship Id="rId4" Type="http://schemas.openxmlformats.org/officeDocument/2006/relationships/tags" Target="../tags/tag59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2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5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53.png"/><Relationship Id="rId5" Type="http://schemas.openxmlformats.org/officeDocument/2006/relationships/tags" Target="../tags/tag68.xml"/><Relationship Id="rId1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tags" Target="../tags/tag67.xml"/><Relationship Id="rId9" Type="http://schemas.openxmlformats.org/officeDocument/2006/relationships/image" Target="../media/image49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73.xml"/><Relationship Id="rId7" Type="http://schemas.openxmlformats.org/officeDocument/2006/relationships/image" Target="../media/image49.png"/><Relationship Id="rId12" Type="http://schemas.openxmlformats.org/officeDocument/2006/relationships/image" Target="../media/image60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9.png"/><Relationship Id="rId5" Type="http://schemas.openxmlformats.org/officeDocument/2006/relationships/tags" Target="../tags/tag75.xml"/><Relationship Id="rId10" Type="http://schemas.openxmlformats.org/officeDocument/2006/relationships/image" Target="../media/image58.png"/><Relationship Id="rId4" Type="http://schemas.openxmlformats.org/officeDocument/2006/relationships/tags" Target="../tags/tag74.xml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211.png"/><Relationship Id="rId5" Type="http://schemas.openxmlformats.org/officeDocument/2006/relationships/image" Target="../media/image64.png"/><Relationship Id="rId15" Type="http://schemas.openxmlformats.org/officeDocument/2006/relationships/image" Target="../media/image67.png"/><Relationship Id="rId10" Type="http://schemas.openxmlformats.org/officeDocument/2006/relationships/image" Target="../media/image201.png"/><Relationship Id="rId4" Type="http://schemas.openxmlformats.org/officeDocument/2006/relationships/image" Target="../media/image63.png"/><Relationship Id="rId9" Type="http://schemas.openxmlformats.org/officeDocument/2006/relationships/image" Target="../media/image191.png"/><Relationship Id="rId1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3" Type="http://schemas.openxmlformats.org/officeDocument/2006/relationships/image" Target="../media/image69.png"/><Relationship Id="rId12" Type="http://schemas.openxmlformats.org/officeDocument/2006/relationships/image" Target="../media/image21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200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190.png"/><Relationship Id="rId4" Type="http://schemas.openxmlformats.org/officeDocument/2006/relationships/image" Target="../media/image62.png"/><Relationship Id="rId9" Type="http://schemas.openxmlformats.org/officeDocument/2006/relationships/image" Target="../media/image180.pn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180.png"/><Relationship Id="rId12" Type="http://schemas.openxmlformats.org/officeDocument/2006/relationships/image" Target="../media/image71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210.png"/><Relationship Id="rId4" Type="http://schemas.openxmlformats.org/officeDocument/2006/relationships/image" Target="../media/image62.png"/><Relationship Id="rId9" Type="http://schemas.openxmlformats.org/officeDocument/2006/relationships/image" Target="../media/image200.png"/><Relationship Id="rId1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Relationship Id="rId1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29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00.png"/><Relationship Id="rId5" Type="http://schemas.openxmlformats.org/officeDocument/2006/relationships/image" Target="../media/image62.png"/><Relationship Id="rId10" Type="http://schemas.openxmlformats.org/officeDocument/2006/relationships/image" Target="../media/image390.png"/><Relationship Id="rId4" Type="http://schemas.openxmlformats.org/officeDocument/2006/relationships/image" Target="../media/image69.png"/><Relationship Id="rId9" Type="http://schemas.openxmlformats.org/officeDocument/2006/relationships/image" Target="../media/image380.png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41.png"/><Relationship Id="rId5" Type="http://schemas.openxmlformats.org/officeDocument/2006/relationships/image" Target="../media/image62.png"/><Relationship Id="rId15" Type="http://schemas.openxmlformats.org/officeDocument/2006/relationships/image" Target="../media/image86.png"/><Relationship Id="rId10" Type="http://schemas.openxmlformats.org/officeDocument/2006/relationships/image" Target="../media/image431.png"/><Relationship Id="rId4" Type="http://schemas.openxmlformats.org/officeDocument/2006/relationships/image" Target="../media/image69.png"/><Relationship Id="rId9" Type="http://schemas.openxmlformats.org/officeDocument/2006/relationships/image" Target="../media/image420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83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89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460.png"/><Relationship Id="rId5" Type="http://schemas.openxmlformats.org/officeDocument/2006/relationships/image" Target="../media/image62.png"/><Relationship Id="rId15" Type="http://schemas.openxmlformats.org/officeDocument/2006/relationships/image" Target="../media/image90.png"/><Relationship Id="rId10" Type="http://schemas.openxmlformats.org/officeDocument/2006/relationships/image" Target="../media/image450.png"/><Relationship Id="rId4" Type="http://schemas.openxmlformats.org/officeDocument/2006/relationships/image" Target="../media/image69.png"/><Relationship Id="rId9" Type="http://schemas.openxmlformats.org/officeDocument/2006/relationships/image" Target="../media/image440.png"/><Relationship Id="rId1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93.pn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540.png"/><Relationship Id="rId5" Type="http://schemas.openxmlformats.org/officeDocument/2006/relationships/image" Target="../media/image62.png"/><Relationship Id="rId15" Type="http://schemas.openxmlformats.org/officeDocument/2006/relationships/image" Target="../media/image95.png"/><Relationship Id="rId10" Type="http://schemas.openxmlformats.org/officeDocument/2006/relationships/image" Target="../media/image93.png"/><Relationship Id="rId4" Type="http://schemas.openxmlformats.org/officeDocument/2006/relationships/image" Target="../media/image69.png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8.png"/><Relationship Id="rId9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2"/>
            <a:ext cx="3744284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03FABC-BFCA-B33E-60BC-08EE093E3E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24" y="4070676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transformation needs to be Hermitian, raising and lowering operators written as creation and annihilation boson operators need to be Hermitian conjugate from each other</a:t>
            </a:r>
          </a:p>
          <a:p>
            <a:pPr lvl="1"/>
            <a:r>
              <a:rPr lang="en-US" dirty="0"/>
              <a:t>(ii) The transformation must be unitary in order to preserve the commutation relations between the spin operators.</a:t>
            </a:r>
          </a:p>
          <a:p>
            <a:pPr lvl="1"/>
            <a:r>
              <a:rPr lang="en-US" dirty="0"/>
              <a:t>(iii) Must satisfy the equality between the matrix elements of the spin operators on |0&gt; and the bosons on |n&gt;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A75A56-B108-302A-1D05-0E2237970C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599759" cy="1145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1DD2F0-3D47-723D-D4F6-8792002130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770849" cy="6366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13EF6D7-447D-8474-72F0-6B2078CC47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5"/>
            <a:ext cx="4977016" cy="187112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667F5A-EE7E-E253-A601-158DAF8EC9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557933-EC4E-4A17-1796-E38E39B9CD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048E1A-EC40-1054-D9BC-08C2945FDF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570570" cy="6389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3573DE-EE03-F3EE-D77E-957CC6290D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162477"/>
            <a:ext cx="3770849" cy="6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r>
              <a:rPr lang="en-US" dirty="0"/>
              <a:t>, but because we want to keep it rather simple here, we will only do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89" y="2348880"/>
            <a:ext cx="3715518" cy="27063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7" y="4134118"/>
            <a:ext cx="6016503" cy="21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564" y="1395294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8761E5-7483-D242-F496-279B2EDE9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88640"/>
            <a:ext cx="3715518" cy="270635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321E0E-12B7-4DDC-5FE2-94DE665DF5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303398"/>
            <a:ext cx="6996702" cy="389383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272131" y="508518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would be magnon-magnon interactions, for few magnons ~0</a:t>
            </a:r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59AF35-47CF-D967-3464-1AF07E8C8D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1843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2"/>
            <a:ext cx="7024165" cy="30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can we do with this expression.</a:t>
            </a:r>
          </a:p>
          <a:p>
            <a:pPr lvl="1"/>
            <a:r>
              <a:rPr lang="en-US" dirty="0"/>
              <a:t>We can look at the time evolution of an operator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DFCD0F-9AB7-8EF5-D13F-A6B0E0C6DB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" y="1906723"/>
            <a:ext cx="5625794" cy="72961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349490-564D-0061-D0E2-9B8CF9D72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" y="3245084"/>
            <a:ext cx="4886499" cy="2954297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8E939-E96E-D204-6BEE-38DBC54F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4550" y="1047887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D9D2920-F19C-BF66-B7EC-E7483C620E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960843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4D3B3CA-7712-4F19-0BD0-E2BEB6EC05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6F4E3C7-0A55-0D15-4A51-0D5F9380BF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19" y="4715377"/>
            <a:ext cx="4747393" cy="12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A8472F0-E01B-828B-363F-17E062F060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855812"/>
            <a:ext cx="4761499" cy="170883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16CDA22-615A-6FEE-5E5D-9E1CED44FD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2F1EEE6-33D9-7F84-AC32-60D8F7F492E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7" y="5260736"/>
            <a:ext cx="4519118" cy="10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</a:t>
            </a:r>
            <a:r>
              <a:rPr lang="en-US" dirty="0" err="1"/>
              <a:t>trafo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4BBAAB8-95ED-E15D-B88D-3625E75948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DC5410-F91D-972D-380D-B20058CACE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699" y="5015361"/>
            <a:ext cx="4284046" cy="4833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8E6A3E-8EAD-D1D7-D540-F8D5E0B4BB6E}"/>
              </a:ext>
            </a:extLst>
          </p:cNvPr>
          <p:cNvSpPr txBox="1"/>
          <p:nvPr/>
        </p:nvSpPr>
        <p:spPr>
          <a:xfrm>
            <a:off x="2023594" y="5644037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F47D665-B0C7-EA34-F981-3CA9EC937AB5}"/>
              </a:ext>
            </a:extLst>
          </p:cNvPr>
          <p:cNvSpPr txBox="1"/>
          <p:nvPr/>
        </p:nvSpPr>
        <p:spPr>
          <a:xfrm>
            <a:off x="6066289" y="5638018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can understand why the average we calculated earlier was 0</a:t>
            </a:r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895"/>
            <a:ext cx="5367753" cy="13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8507664-D18D-24E4-6D56-5EC0D752AC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9" y="1182610"/>
            <a:ext cx="7422847" cy="147081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75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884093-265A-F6EA-6AA0-A59F04944F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4398401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4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\\&#10;|\vec{k}\rangle &amp;= \hat{a}_{\vec{k}}^\dagger |0\rangle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438,695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\left({-\text{i}(\vec{k}-\vec{k}^\prime) \cdot \vec{r}_n}\right) 2 \hat{S}^z_n\\&#10;&amp;\approx \frac{1}{N} \sum_n \exp\left({-\text{i}(\vec{k}-\vec{k}^\prime) \cdot \vec{r}_n}\right) = \delta_{k,k^\prime}&#10;\end{align*}&#10;&#10;&#10;\end{document}"/>
  <p:tag name="IGUANATEXSIZE" val="20"/>
  <p:tag name="IGUANATEXCURSOR" val="3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52,531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\left({\text{i}\vec{k}\cdot\vec{r}_n}\right) \hat{S}^-_n&#10;\end{align*}&#10;&#10;&#10;\end{document}"/>
  <p:tag name="IGUANATEXSIZE" val="20"/>
  <p:tag name="IGUANATEXCURSOR" val="20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51,518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\left({-\text{i}\vec{k}\cdot\vec{r}_n}\right)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7,263"/>
  <p:tag name="ORIGINALWIDTH" val="3434,571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sum_{ij} J \hat{n}_i\hat{n}_j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813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33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16"/>
  <p:tag name="IGUANATEXCURSOR" val="418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299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4489</Words>
  <Application>Microsoft Office PowerPoint</Application>
  <PresentationFormat>Breitbild</PresentationFormat>
  <Paragraphs>1716</Paragraphs>
  <Slides>75</Slides>
  <Notes>23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0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115</cp:revision>
  <cp:lastPrinted>2024-12-03T20:13:17Z</cp:lastPrinted>
  <dcterms:created xsi:type="dcterms:W3CDTF">2022-11-02T07:03:49Z</dcterms:created>
  <dcterms:modified xsi:type="dcterms:W3CDTF">2024-12-07T23:51:58Z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